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71" r:id="rId4"/>
    <p:sldId id="272" r:id="rId5"/>
    <p:sldId id="259" r:id="rId6"/>
    <p:sldId id="260" r:id="rId7"/>
    <p:sldId id="274" r:id="rId8"/>
    <p:sldId id="275" r:id="rId9"/>
    <p:sldId id="277" r:id="rId10"/>
    <p:sldId id="278" r:id="rId11"/>
    <p:sldId id="280" r:id="rId12"/>
    <p:sldId id="266" r:id="rId13"/>
    <p:sldId id="267" r:id="rId14"/>
    <p:sldId id="268" r:id="rId15"/>
    <p:sldId id="26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82A3D-DB51-40BB-B347-C9E36203C1C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588D6-0C6C-4560-9904-879EAEBC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A220-B7F0-4C7B-9E3B-157D2E2A3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588D6-0C6C-4560-9904-879EAEBCF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588D6-0C6C-4560-9904-879EAEBCF6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588D6-0C6C-4560-9904-879EAEBCF6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F7A-A06C-44B6-B894-999DC40B0ECC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A265-B3D5-404B-80AD-35EF25C104B2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923-8274-482B-8296-7D1C32DDCE7D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7BD6-ECE2-4211-8076-4FF5507F34DC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0DBC-F303-4904-94DD-A4140CBFA94D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243-68E9-4288-83EF-749BF2A51BD5}" type="datetime1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D6CC-07E4-461B-BBD6-789177D2DE13}" type="datetime1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E9D1-7258-4F29-B822-110D0D0CD9D3}" type="datetime1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4568-D93D-4CAD-B849-0A0EBEDBA372}" type="datetime1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BCC-8421-4FB7-95FE-CECBFF76289A}" type="datetime1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2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9B67-C14A-4D89-865E-3DAB73102764}" type="datetime1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5EC6-1A69-4F8C-A93B-0A4AB7789EB8}" type="datetime1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FA74-C379-4205-8959-4BDE6AF0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029" y="5827923"/>
            <a:ext cx="4423006" cy="4924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</a:rPr>
              <a:t>Lectures by </a:t>
            </a:r>
            <a:r>
              <a:rPr lang="en-US" sz="2600" i="1" dirty="0" err="1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</a:rPr>
              <a:t> Sharafudeen K N</a:t>
            </a:r>
            <a:endParaRPr lang="en-US" sz="2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7196" y="3216925"/>
            <a:ext cx="681359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" panose="02020603050405020304" pitchFamily="18" charset="0"/>
                <a:cs typeface="Times" panose="02020603050405020304" pitchFamily="18" charset="0"/>
              </a:rPr>
              <a:t>Potential Energy and </a:t>
            </a:r>
          </a:p>
          <a:p>
            <a:r>
              <a:rPr lang="en-US" sz="6000" dirty="0" smtClean="0">
                <a:latin typeface="Times" panose="02020603050405020304" pitchFamily="18" charset="0"/>
                <a:cs typeface="Times" panose="02020603050405020304" pitchFamily="18" charset="0"/>
              </a:rPr>
              <a:t>Energy Conservation</a:t>
            </a:r>
            <a:endParaRPr lang="en-US" sz="6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770" y="5781756"/>
            <a:ext cx="64795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Lectures by </a:t>
            </a:r>
            <a:r>
              <a:rPr lang="en-US" sz="3200" b="1" dirty="0" err="1" smtClean="0">
                <a:solidFill>
                  <a:srgbClr val="002060"/>
                </a:solidFill>
              </a:rPr>
              <a:t>Dr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Vijayakumar</a:t>
            </a:r>
            <a:r>
              <a:rPr lang="en-US" sz="3200" b="1" dirty="0" smtClean="0">
                <a:solidFill>
                  <a:srgbClr val="002060"/>
                </a:solidFill>
              </a:rPr>
              <a:t> 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0" y="54582"/>
            <a:ext cx="3162343" cy="31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345" y="315918"/>
            <a:ext cx="3576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Elastic potential energy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0805" y="1308712"/>
                <a:ext cx="6096000" cy="41905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altLang="en-US" sz="2600" dirty="0" smtClean="0"/>
                  <a:t>A body is </a:t>
                </a:r>
                <a:r>
                  <a:rPr lang="en-US" altLang="en-US" sz="2600" b="1" i="1" dirty="0">
                    <a:solidFill>
                      <a:srgbClr val="00B050"/>
                    </a:solidFill>
                  </a:rPr>
                  <a:t>elastic</a:t>
                </a:r>
                <a:r>
                  <a:rPr lang="en-US" altLang="en-US" sz="2600" dirty="0"/>
                  <a:t> if it returns to its original shape after being deformed.</a:t>
                </a:r>
              </a:p>
              <a:p>
                <a:pPr lvl="1"/>
                <a:endParaRPr lang="en-US" altLang="en-US" sz="2600" i="1" dirty="0" smtClean="0"/>
              </a:p>
              <a:p>
                <a:pPr lvl="1"/>
                <a:r>
                  <a:rPr lang="en-US" altLang="en-US" sz="2600" b="1" i="1" dirty="0" smtClean="0">
                    <a:solidFill>
                      <a:srgbClr val="00B050"/>
                    </a:solidFill>
                  </a:rPr>
                  <a:t>Elastic </a:t>
                </a:r>
                <a:r>
                  <a:rPr lang="en-US" altLang="en-US" sz="2600" b="1" i="1" dirty="0">
                    <a:solidFill>
                      <a:srgbClr val="00B050"/>
                    </a:solidFill>
                  </a:rPr>
                  <a:t>potential energy</a:t>
                </a:r>
                <a:r>
                  <a:rPr lang="en-US" altLang="en-US" sz="26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600" dirty="0"/>
                  <a:t>is the energy stored in an elastic body, such as a spring.</a:t>
                </a:r>
              </a:p>
              <a:p>
                <a:pPr lvl="1"/>
                <a:endParaRPr lang="en-US" altLang="en-US" sz="2600" dirty="0" smtClean="0"/>
              </a:p>
              <a:p>
                <a:pPr lvl="1"/>
                <a:r>
                  <a:rPr lang="en-US" altLang="en-US" sz="2600" dirty="0" smtClean="0"/>
                  <a:t>The </a:t>
                </a:r>
                <a:r>
                  <a:rPr lang="en-US" altLang="en-US" sz="2600" dirty="0"/>
                  <a:t>elastic potential energy stored in an ideal spring is </a:t>
                </a:r>
                <a:r>
                  <a:rPr lang="en-US" altLang="en-US" sz="2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en-US" sz="2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  <m:r>
                      <a:rPr lang="en-US" altLang="en-US" sz="2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6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6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en-US" sz="26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6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𝒌𝒙</m:t>
                        </m:r>
                      </m:e>
                      <m:sup>
                        <m:r>
                          <a:rPr lang="en-US" altLang="en-US" sz="26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2600" b="1" dirty="0"/>
              </a:p>
              <a:p>
                <a:pPr lvl="1">
                  <a:lnSpc>
                    <a:spcPct val="90000"/>
                  </a:lnSpc>
                </a:pPr>
                <a:endParaRPr lang="en-US" altLang="en-US" sz="24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5" y="1308712"/>
                <a:ext cx="6096000" cy="4190571"/>
              </a:xfrm>
              <a:prstGeom prst="rect">
                <a:avLst/>
              </a:prstGeom>
              <a:blipFill rotWithShape="0">
                <a:blip r:embed="rId2"/>
                <a:stretch>
                  <a:fillRect t="-1310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07_Figure13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 b="53957"/>
          <a:stretch>
            <a:fillRect/>
          </a:stretch>
        </p:blipFill>
        <p:spPr bwMode="auto">
          <a:xfrm>
            <a:off x="7003521" y="3403998"/>
            <a:ext cx="5002647" cy="294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7_Figure13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>
            <a:fillRect/>
          </a:stretch>
        </p:blipFill>
        <p:spPr bwMode="auto">
          <a:xfrm>
            <a:off x="6958497" y="903169"/>
            <a:ext cx="5047671" cy="23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inus 5"/>
          <p:cNvSpPr/>
          <p:nvPr/>
        </p:nvSpPr>
        <p:spPr>
          <a:xfrm flipV="1">
            <a:off x="-242372" y="929839"/>
            <a:ext cx="7777909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1" y="1633133"/>
            <a:ext cx="649260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rgbClr val="00B0F0"/>
                </a:solidFill>
              </a:rPr>
              <a:t>Figure at the right shows a graph of the elastic potential energy for an ideal </a:t>
            </a:r>
            <a:r>
              <a:rPr lang="en-US" altLang="en-US" sz="2600" dirty="0" smtClean="0">
                <a:solidFill>
                  <a:srgbClr val="00B0F0"/>
                </a:solidFill>
              </a:rPr>
              <a:t>spring</a:t>
            </a:r>
            <a:endParaRPr lang="en-US" altLang="en-US" sz="2600" dirty="0">
              <a:solidFill>
                <a:srgbClr val="00B0F0"/>
              </a:solidFill>
            </a:endParaRPr>
          </a:p>
        </p:txBody>
      </p:sp>
      <p:pic>
        <p:nvPicPr>
          <p:cNvPr id="3" name="Picture 4" descr="07_Figure14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7622754" y="811611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91800" y="3017502"/>
                <a:ext cx="401924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𝑐𝑜𝑛𝑠𝑒𝑟𝑣𝑒𝑑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00" y="3017502"/>
                <a:ext cx="4019242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8384" y="4230284"/>
            <a:ext cx="91096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It can explain </a:t>
            </a:r>
          </a:p>
          <a:p>
            <a:r>
              <a:rPr lang="en-US" sz="2600" dirty="0" smtClean="0"/>
              <a:t>1. how a car reacts to ground on its suspension</a:t>
            </a:r>
          </a:p>
          <a:p>
            <a:r>
              <a:rPr lang="en-US" sz="2600" dirty="0" smtClean="0"/>
              <a:t>2. the strength of a bungee jump rope so that there is safe landing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778384" y="389574"/>
            <a:ext cx="3576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Elastic potential energy</a:t>
            </a:r>
            <a:endParaRPr lang="en-US" sz="2800" dirty="0"/>
          </a:p>
        </p:txBody>
      </p:sp>
      <p:sp>
        <p:nvSpPr>
          <p:cNvPr id="7" name="Minus 6"/>
          <p:cNvSpPr/>
          <p:nvPr/>
        </p:nvSpPr>
        <p:spPr>
          <a:xfrm>
            <a:off x="-231354" y="1023405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11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6048261" y="2039398"/>
            <a:ext cx="1431274" cy="8125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642" y="390965"/>
            <a:ext cx="762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Situations with both gravitational and elastic forces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8530" y="120447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sz="2600" dirty="0"/>
              <a:t>When a situation involves both </a:t>
            </a:r>
            <a:r>
              <a:rPr lang="en-US" altLang="en-US" sz="2600" dirty="0">
                <a:solidFill>
                  <a:srgbClr val="00B050"/>
                </a:solidFill>
              </a:rPr>
              <a:t>gravitational</a:t>
            </a:r>
            <a:r>
              <a:rPr lang="en-US" altLang="en-US" sz="2600" dirty="0"/>
              <a:t> and </a:t>
            </a:r>
            <a:r>
              <a:rPr lang="en-US" altLang="en-US" sz="2600" dirty="0">
                <a:solidFill>
                  <a:srgbClr val="00B050"/>
                </a:solidFill>
              </a:rPr>
              <a:t>elastic forces</a:t>
            </a:r>
            <a:r>
              <a:rPr lang="en-US" altLang="en-US" sz="2600" dirty="0"/>
              <a:t>, the </a:t>
            </a:r>
            <a:r>
              <a:rPr lang="en-US" altLang="en-US" sz="2600" dirty="0">
                <a:solidFill>
                  <a:srgbClr val="00B050"/>
                </a:solidFill>
              </a:rPr>
              <a:t>total potential energy </a:t>
            </a:r>
            <a:r>
              <a:rPr lang="en-US" altLang="en-US" sz="2600" dirty="0"/>
              <a:t>is the </a:t>
            </a:r>
            <a:r>
              <a:rPr lang="en-US" altLang="en-US" sz="2600" i="1" dirty="0">
                <a:solidFill>
                  <a:srgbClr val="00B050"/>
                </a:solidFill>
              </a:rPr>
              <a:t>sum</a:t>
            </a:r>
            <a:r>
              <a:rPr lang="en-US" altLang="en-US" sz="2600" dirty="0"/>
              <a:t> of the gravitational potential energy and the elastic potential </a:t>
            </a:r>
            <a:r>
              <a:rPr lang="en-US" altLang="en-US" sz="2600" dirty="0" smtClean="0"/>
              <a:t>energy</a:t>
            </a:r>
            <a:endParaRPr lang="en-US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7338" y="3660228"/>
                <a:ext cx="2808654" cy="432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38" y="3660228"/>
                <a:ext cx="2808654" cy="432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5318" y="4709684"/>
            <a:ext cx="117105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The work done by all forces other than the gravitational force or 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lastic  force equals the change in the total mechanical energy </a:t>
            </a:r>
            <a:r>
              <a:rPr lang="en-US" sz="2600" dirty="0" smtClean="0">
                <a:solidFill>
                  <a:srgbClr val="00B050"/>
                </a:solidFill>
              </a:rPr>
              <a:t>E (=U+K)</a:t>
            </a:r>
            <a:r>
              <a:rPr lang="en-US" sz="2600" dirty="0" smtClean="0"/>
              <a:t> of the system</a:t>
            </a:r>
            <a:endParaRPr lang="en-US" sz="2600" dirty="0"/>
          </a:p>
        </p:txBody>
      </p:sp>
      <p:sp>
        <p:nvSpPr>
          <p:cNvPr id="8" name="Minus 7"/>
          <p:cNvSpPr/>
          <p:nvPr/>
        </p:nvSpPr>
        <p:spPr>
          <a:xfrm>
            <a:off x="-473725" y="986147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91" y="1785980"/>
            <a:ext cx="3968809" cy="26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433" y="115063"/>
            <a:ext cx="625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Conservative and </a:t>
            </a:r>
            <a:r>
              <a:rPr lang="en-US" altLang="en-US" sz="2800" dirty="0" smtClean="0"/>
              <a:t>non-conservative </a:t>
            </a:r>
            <a:r>
              <a:rPr lang="en-US" altLang="en-US" sz="2800" dirty="0"/>
              <a:t>forces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7433" y="947587"/>
            <a:ext cx="6996919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D33325"/>
              </a:buClr>
              <a:buFont typeface="Wingdings" panose="05000000000000000000" pitchFamily="2" charset="2"/>
              <a:buChar char="Ø"/>
            </a:pPr>
            <a:r>
              <a:rPr lang="en-US" altLang="en-US" sz="2600" dirty="0"/>
              <a:t>A </a:t>
            </a:r>
            <a:r>
              <a:rPr lang="en-US" altLang="en-US" sz="2600" i="1" dirty="0">
                <a:solidFill>
                  <a:srgbClr val="00B050"/>
                </a:solidFill>
              </a:rPr>
              <a:t>conservative force</a:t>
            </a:r>
            <a:r>
              <a:rPr lang="en-US" altLang="en-US" sz="2600" dirty="0">
                <a:solidFill>
                  <a:srgbClr val="00B050"/>
                </a:solidFill>
              </a:rPr>
              <a:t> </a:t>
            </a:r>
            <a:r>
              <a:rPr lang="en-US" altLang="en-US" sz="2600" dirty="0"/>
              <a:t>allows conversion between kinetic and potential energy. Gravity and the spring force are </a:t>
            </a:r>
            <a:r>
              <a:rPr lang="en-US" altLang="en-US" sz="2600" dirty="0" smtClean="0"/>
              <a:t>conservative</a:t>
            </a:r>
          </a:p>
          <a:p>
            <a:pPr algn="just">
              <a:buClr>
                <a:srgbClr val="D33325"/>
              </a:buClr>
            </a:pPr>
            <a:endParaRPr lang="en-US" altLang="en-US" sz="2600" dirty="0"/>
          </a:p>
          <a:p>
            <a:pPr marL="457200" indent="-457200" algn="just">
              <a:lnSpc>
                <a:spcPct val="70000"/>
              </a:lnSpc>
              <a:buClr>
                <a:srgbClr val="D33325"/>
              </a:buClr>
              <a:buFont typeface="Wingdings" panose="05000000000000000000" pitchFamily="2" charset="2"/>
              <a:buChar char="Ø"/>
            </a:pPr>
            <a:r>
              <a:rPr lang="en-US" altLang="en-US" sz="2600" dirty="0"/>
              <a:t>The work done between two points by any conservative </a:t>
            </a:r>
            <a:r>
              <a:rPr lang="en-US" altLang="en-US" sz="2600" dirty="0" smtClean="0"/>
              <a:t>force:</a:t>
            </a:r>
            <a:endParaRPr lang="en-US" altLang="en-US" sz="2600" dirty="0"/>
          </a:p>
          <a:p>
            <a:pPr marL="341313" indent="-341313" algn="just">
              <a:lnSpc>
                <a:spcPct val="80000"/>
              </a:lnSpc>
              <a:buClr>
                <a:srgbClr val="D33325"/>
              </a:buClr>
            </a:pPr>
            <a:r>
              <a:rPr lang="en-US" altLang="en-US" sz="2600" dirty="0"/>
              <a:t>	a) can be expressed in terms of a </a:t>
            </a:r>
            <a:r>
              <a:rPr lang="en-US" altLang="en-US" sz="2600" i="1" dirty="0">
                <a:solidFill>
                  <a:srgbClr val="00B050"/>
                </a:solidFill>
              </a:rPr>
              <a:t>potential energy </a:t>
            </a:r>
            <a:r>
              <a:rPr lang="en-US" altLang="en-US" sz="2600" i="1" dirty="0" smtClean="0">
                <a:solidFill>
                  <a:srgbClr val="00B050"/>
                </a:solidFill>
              </a:rPr>
              <a:t>function</a:t>
            </a:r>
            <a:endParaRPr lang="en-US" altLang="en-US" sz="2600" i="1" dirty="0"/>
          </a:p>
          <a:p>
            <a:pPr marL="341313" indent="-341313" algn="just">
              <a:lnSpc>
                <a:spcPct val="80000"/>
              </a:lnSpc>
              <a:buClr>
                <a:srgbClr val="D33325"/>
              </a:buClr>
            </a:pPr>
            <a:r>
              <a:rPr lang="en-US" altLang="en-US" sz="2600" i="1" dirty="0"/>
              <a:t>	</a:t>
            </a:r>
            <a:r>
              <a:rPr lang="en-US" altLang="en-US" sz="2600" dirty="0"/>
              <a:t>b) is </a:t>
            </a:r>
            <a:r>
              <a:rPr lang="en-US" altLang="en-US" sz="2600" dirty="0" smtClean="0">
                <a:solidFill>
                  <a:srgbClr val="00B050"/>
                </a:solidFill>
              </a:rPr>
              <a:t>reversible</a:t>
            </a:r>
            <a:endParaRPr lang="en-US" altLang="en-US" sz="2600" dirty="0">
              <a:solidFill>
                <a:srgbClr val="00B050"/>
              </a:solidFill>
            </a:endParaRPr>
          </a:p>
          <a:p>
            <a:pPr marL="341313" indent="-341313" algn="just">
              <a:lnSpc>
                <a:spcPct val="80000"/>
              </a:lnSpc>
              <a:buClr>
                <a:srgbClr val="D33325"/>
              </a:buClr>
            </a:pPr>
            <a:r>
              <a:rPr lang="en-US" altLang="en-US" sz="2600" dirty="0"/>
              <a:t>	c) is </a:t>
            </a:r>
            <a:r>
              <a:rPr lang="en-US" altLang="en-US" sz="2600" dirty="0">
                <a:solidFill>
                  <a:srgbClr val="00B050"/>
                </a:solidFill>
              </a:rPr>
              <a:t>independent of the path </a:t>
            </a:r>
            <a:r>
              <a:rPr lang="en-US" altLang="en-US" sz="2600" dirty="0"/>
              <a:t>between the two </a:t>
            </a:r>
            <a:r>
              <a:rPr lang="en-US" altLang="en-US" sz="2600" dirty="0" smtClean="0"/>
              <a:t>points</a:t>
            </a:r>
            <a:endParaRPr lang="en-US" altLang="en-US" sz="2600" dirty="0"/>
          </a:p>
          <a:p>
            <a:pPr marL="341313" indent="-341313" algn="just">
              <a:lnSpc>
                <a:spcPct val="80000"/>
              </a:lnSpc>
              <a:buClr>
                <a:srgbClr val="D33325"/>
              </a:buClr>
            </a:pPr>
            <a:r>
              <a:rPr lang="en-US" altLang="en-US" sz="2600" dirty="0"/>
              <a:t>	d) is </a:t>
            </a:r>
            <a:r>
              <a:rPr lang="en-US" altLang="en-US" sz="2600" dirty="0">
                <a:solidFill>
                  <a:srgbClr val="00B050"/>
                </a:solidFill>
              </a:rPr>
              <a:t>zero if the starting and ending points are the </a:t>
            </a:r>
            <a:r>
              <a:rPr lang="en-US" altLang="en-US" sz="2600" dirty="0" smtClean="0">
                <a:solidFill>
                  <a:srgbClr val="00B050"/>
                </a:solidFill>
              </a:rPr>
              <a:t>same</a:t>
            </a:r>
          </a:p>
          <a:p>
            <a:pPr marL="341313" indent="-341313" algn="just">
              <a:lnSpc>
                <a:spcPct val="80000"/>
              </a:lnSpc>
              <a:buClr>
                <a:srgbClr val="D33325"/>
              </a:buClr>
            </a:pPr>
            <a:endParaRPr lang="en-US" altLang="en-US" sz="2600" dirty="0"/>
          </a:p>
          <a:p>
            <a:pPr marL="457200" indent="-457200" algn="just">
              <a:lnSpc>
                <a:spcPct val="80000"/>
              </a:lnSpc>
              <a:buClr>
                <a:srgbClr val="D33325"/>
              </a:buClr>
              <a:buFont typeface="Wingdings" panose="05000000000000000000" pitchFamily="2" charset="2"/>
              <a:buChar char="Ø"/>
            </a:pPr>
            <a:r>
              <a:rPr lang="en-US" altLang="en-US" sz="2600" dirty="0"/>
              <a:t>A force (such as friction) that is not conservative is called a </a:t>
            </a:r>
            <a:r>
              <a:rPr lang="en-US" altLang="en-US" sz="2600" i="1" dirty="0" smtClean="0">
                <a:solidFill>
                  <a:srgbClr val="00B050"/>
                </a:solidFill>
              </a:rPr>
              <a:t>non-conservative </a:t>
            </a:r>
            <a:r>
              <a:rPr lang="en-US" altLang="en-US" sz="2600" i="1" dirty="0">
                <a:solidFill>
                  <a:srgbClr val="00B050"/>
                </a:solidFill>
              </a:rPr>
              <a:t>force</a:t>
            </a:r>
            <a:r>
              <a:rPr lang="en-US" altLang="en-US" sz="2600" dirty="0"/>
              <a:t>, or a </a:t>
            </a:r>
            <a:r>
              <a:rPr lang="en-US" altLang="en-US" sz="2600" i="1" dirty="0">
                <a:solidFill>
                  <a:srgbClr val="00B050"/>
                </a:solidFill>
              </a:rPr>
              <a:t>dissipative</a:t>
            </a:r>
            <a:r>
              <a:rPr lang="en-US" altLang="en-US" sz="2600" dirty="0">
                <a:solidFill>
                  <a:srgbClr val="00B050"/>
                </a:solidFill>
              </a:rPr>
              <a:t> </a:t>
            </a:r>
            <a:r>
              <a:rPr lang="en-US" altLang="en-US" sz="2600" i="1" dirty="0" smtClean="0">
                <a:solidFill>
                  <a:srgbClr val="00B050"/>
                </a:solidFill>
              </a:rPr>
              <a:t>force</a:t>
            </a:r>
            <a:endParaRPr lang="en-US" alt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17" y="1161503"/>
            <a:ext cx="4372483" cy="3666022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>
          <a:xfrm>
            <a:off x="-605928" y="638283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418" y="349833"/>
            <a:ext cx="356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Conservation of energy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8418" y="1269160"/>
                <a:ext cx="9665465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D33325"/>
                  </a:buClr>
                </a:pPr>
                <a:r>
                  <a:rPr lang="en-US" altLang="en-US" sz="2600" dirty="0" smtClean="0"/>
                  <a:t>Nonconservative forces do not store potential energy, but they do change the </a:t>
                </a:r>
                <a:r>
                  <a:rPr lang="en-US" altLang="en-US" sz="2600" b="1" i="1" dirty="0">
                    <a:solidFill>
                      <a:srgbClr val="00B050"/>
                    </a:solidFill>
                  </a:rPr>
                  <a:t>internal energy</a:t>
                </a:r>
                <a:r>
                  <a:rPr lang="en-US" altLang="en-US" sz="26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600" dirty="0"/>
                  <a:t>of a system</a:t>
                </a:r>
                <a:r>
                  <a:rPr lang="en-US" altLang="en-US" sz="2600" dirty="0" smtClean="0"/>
                  <a:t>.</a:t>
                </a:r>
              </a:p>
              <a:p>
                <a:pPr>
                  <a:buClr>
                    <a:srgbClr val="D33325"/>
                  </a:buClr>
                </a:pPr>
                <a:endParaRPr lang="en-US" altLang="en-US" sz="2600" dirty="0"/>
              </a:p>
              <a:p>
                <a:pPr>
                  <a:buClr>
                    <a:srgbClr val="D33325"/>
                  </a:buClr>
                </a:pPr>
                <a:r>
                  <a:rPr lang="en-US" altLang="en-US" sz="2600" i="1" dirty="0">
                    <a:solidFill>
                      <a:srgbClr val="00B050"/>
                    </a:solidFill>
                  </a:rPr>
                  <a:t>The law of the conservation of energy</a:t>
                </a:r>
                <a:r>
                  <a:rPr lang="en-US" altLang="en-US" sz="26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600" dirty="0"/>
                  <a:t>means that </a:t>
                </a:r>
                <a:r>
                  <a:rPr lang="en-US" altLang="en-US" sz="2600" dirty="0">
                    <a:solidFill>
                      <a:srgbClr val="00B050"/>
                    </a:solidFill>
                  </a:rPr>
                  <a:t>energy is never created or destroyed; it only changes form</a:t>
                </a:r>
                <a:r>
                  <a:rPr lang="en-US" altLang="en-US" sz="2600" dirty="0" smtClean="0"/>
                  <a:t>.</a:t>
                </a:r>
              </a:p>
              <a:p>
                <a:pPr>
                  <a:buClr>
                    <a:srgbClr val="D33325"/>
                  </a:buClr>
                </a:pPr>
                <a:endParaRPr lang="en-US" altLang="en-US" sz="2600" dirty="0"/>
              </a:p>
              <a:p>
                <a:pPr>
                  <a:buClr>
                    <a:srgbClr val="D33325"/>
                  </a:buClr>
                </a:pPr>
                <a:r>
                  <a:rPr lang="en-US" altLang="en-US" sz="2600" dirty="0"/>
                  <a:t>This law can be expressed as</a:t>
                </a:r>
                <a14:m>
                  <m:oMath xmlns:m="http://schemas.openxmlformats.org/officeDocument/2006/math">
                    <m: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6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n-US" alt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altLang="en-US" sz="2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en-US" sz="2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dirty="0">
                  <a:solidFill>
                    <a:srgbClr val="00B05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18" y="1269160"/>
                <a:ext cx="9665465" cy="2893100"/>
              </a:xfrm>
              <a:prstGeom prst="rect">
                <a:avLst/>
              </a:prstGeom>
              <a:blipFill rotWithShape="0">
                <a:blip r:embed="rId2"/>
                <a:stretch>
                  <a:fillRect l="-1136" t="-1684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inus 3"/>
          <p:cNvSpPr/>
          <p:nvPr/>
        </p:nvSpPr>
        <p:spPr>
          <a:xfrm>
            <a:off x="-88135" y="896731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823" y="947630"/>
            <a:ext cx="99793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7030A0"/>
                </a:solidFill>
              </a:rPr>
              <a:t>A glider with mass m=0.200 kg sits on a frictionless, horizontal air track, connected to a spring with force constant k= 5.00N/m. You pull on the glider, stretching the spring 0.100m, and release it from rest. The glider moves back toward its equilibrium position (x=0). What is its x-velocity when x = 0.080 m?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53" y="172170"/>
            <a:ext cx="600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Calculation with elastic potential energy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87223" y="3225060"/>
            <a:ext cx="980877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600" dirty="0" smtClean="0"/>
              <a:t>As the glider start to move, elastic potential energy is converted </a:t>
            </a:r>
          </a:p>
          <a:p>
            <a:pPr algn="just"/>
            <a:r>
              <a:rPr lang="en-US" sz="2600" dirty="0" smtClean="0"/>
              <a:t>to kinetic energy. Here only spring force does work on the glider, </a:t>
            </a:r>
          </a:p>
          <a:p>
            <a:pPr algn="just"/>
            <a:r>
              <a:rPr lang="en-US" sz="2600" dirty="0" smtClean="0"/>
              <a:t>so </a:t>
            </a:r>
            <a:r>
              <a:rPr lang="en-US" sz="2600" dirty="0" err="1" smtClean="0"/>
              <a:t>W</a:t>
            </a:r>
            <a:r>
              <a:rPr lang="en-US" dirty="0" err="1" smtClean="0"/>
              <a:t>other</a:t>
            </a:r>
            <a:r>
              <a:rPr lang="en-US" sz="2600" dirty="0" smtClean="0"/>
              <a:t> =0 and hence conservation of energy sets, E= </a:t>
            </a:r>
            <a:r>
              <a:rPr lang="en-US" sz="2600" dirty="0" err="1" smtClean="0"/>
              <a:t>U</a:t>
            </a:r>
            <a:r>
              <a:rPr lang="en-US" sz="1600" dirty="0" err="1" smtClean="0"/>
              <a:t>el</a:t>
            </a:r>
            <a:r>
              <a:rPr lang="en-US" sz="2600" dirty="0" smtClean="0"/>
              <a:t>+ K= constant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07139" y="4794109"/>
                <a:ext cx="273600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39" y="4794109"/>
                <a:ext cx="2736005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99998" y="5704000"/>
                <a:ext cx="239200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998" y="5704000"/>
                <a:ext cx="2392001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inus 6"/>
          <p:cNvSpPr/>
          <p:nvPr/>
        </p:nvSpPr>
        <p:spPr>
          <a:xfrm>
            <a:off x="-616945" y="724442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056" y="2544897"/>
            <a:ext cx="684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Thank You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569" y="484742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9142" y="1225689"/>
            <a:ext cx="80312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Gravitational </a:t>
            </a:r>
            <a:r>
              <a:rPr lang="en-US" sz="2600" dirty="0">
                <a:solidFill>
                  <a:srgbClr val="002060"/>
                </a:solidFill>
              </a:rPr>
              <a:t>p</a:t>
            </a:r>
            <a:r>
              <a:rPr lang="en-US" sz="2600" dirty="0" smtClean="0">
                <a:solidFill>
                  <a:srgbClr val="002060"/>
                </a:solidFill>
              </a:rPr>
              <a:t>otential energy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 Conservation of mechanical energy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 Conservation </a:t>
            </a:r>
            <a:r>
              <a:rPr lang="en-US" sz="2600" dirty="0">
                <a:solidFill>
                  <a:srgbClr val="002060"/>
                </a:solidFill>
              </a:rPr>
              <a:t>of e</a:t>
            </a:r>
            <a:r>
              <a:rPr lang="en-US" sz="2600" dirty="0" smtClean="0">
                <a:solidFill>
                  <a:srgbClr val="002060"/>
                </a:solidFill>
              </a:rPr>
              <a:t>nergy: 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               (a)when </a:t>
            </a:r>
            <a:r>
              <a:rPr lang="en-US" sz="2600" dirty="0">
                <a:solidFill>
                  <a:srgbClr val="002060"/>
                </a:solidFill>
              </a:rPr>
              <a:t>gravity only does </a:t>
            </a:r>
            <a:r>
              <a:rPr lang="en-US" sz="2600" dirty="0" smtClean="0">
                <a:solidFill>
                  <a:srgbClr val="002060"/>
                </a:solidFill>
              </a:rPr>
              <a:t>work</a:t>
            </a:r>
          </a:p>
          <a:p>
            <a:r>
              <a:rPr lang="en-US" sz="2600" dirty="0">
                <a:solidFill>
                  <a:srgbClr val="002060"/>
                </a:solidFill>
              </a:rPr>
              <a:t>	  </a:t>
            </a:r>
            <a:r>
              <a:rPr lang="en-US" sz="2600" dirty="0" smtClean="0">
                <a:solidFill>
                  <a:srgbClr val="002060"/>
                </a:solidFill>
              </a:rPr>
              <a:t> (b)when forces other than gravity do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 Elastic potential energy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solidFill>
                  <a:srgbClr val="002060"/>
                </a:solidFill>
              </a:rPr>
              <a:t> Situations </a:t>
            </a:r>
            <a:r>
              <a:rPr lang="en-US" altLang="en-US" sz="2600" dirty="0">
                <a:solidFill>
                  <a:srgbClr val="002060"/>
                </a:solidFill>
              </a:rPr>
              <a:t>with both gravitational and elastic </a:t>
            </a:r>
            <a:r>
              <a:rPr lang="en-US" altLang="en-US" sz="2600" dirty="0" smtClean="0">
                <a:solidFill>
                  <a:srgbClr val="002060"/>
                </a:solidFill>
              </a:rPr>
              <a:t>forces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 Conservative and non-conservative forces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 Conservation of energy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-77118" y="1048247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1540"/>
            <a:ext cx="116888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600" dirty="0"/>
              <a:t>How do energy concepts apply to the </a:t>
            </a:r>
            <a:r>
              <a:rPr lang="en-US" altLang="en-US" sz="2600" dirty="0" smtClean="0"/>
              <a:t>bungee jumper?</a:t>
            </a:r>
            <a:endParaRPr lang="en-US" altLang="en-US" sz="2600" dirty="0"/>
          </a:p>
          <a:p>
            <a:pPr lvl="1"/>
            <a:r>
              <a:rPr lang="en-US" altLang="en-US" sz="2600" dirty="0" smtClean="0"/>
              <a:t>Yes, gravity does work and  kinetic energy (KE) increases when he comes down </a:t>
            </a:r>
          </a:p>
        </p:txBody>
      </p:sp>
      <p:pic>
        <p:nvPicPr>
          <p:cNvPr id="3" name="Picture 2" descr="C:\Users\sharaf\Desktop\PE\Bungee-Jum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59" y="2463353"/>
            <a:ext cx="5906646" cy="39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074" y="3635927"/>
            <a:ext cx="51669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Energy associated with </a:t>
            </a:r>
            <a:r>
              <a:rPr lang="en-US" sz="2600" dirty="0" smtClean="0">
                <a:solidFill>
                  <a:srgbClr val="00B050"/>
                </a:solidFill>
              </a:rPr>
              <a:t>position of a system</a:t>
            </a:r>
            <a:r>
              <a:rPr lang="en-US" sz="2600" dirty="0" smtClean="0"/>
              <a:t> is called </a:t>
            </a:r>
            <a:r>
              <a:rPr lang="en-US" sz="2600" dirty="0" smtClean="0">
                <a:solidFill>
                  <a:srgbClr val="00B050"/>
                </a:solidFill>
              </a:rPr>
              <a:t>Potential Energy </a:t>
            </a: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rgbClr val="00B050"/>
                </a:solidFill>
              </a:rPr>
              <a:t>PE</a:t>
            </a:r>
            <a:r>
              <a:rPr lang="en-US" sz="2600" dirty="0" smtClean="0"/>
              <a:t>).</a:t>
            </a:r>
          </a:p>
          <a:p>
            <a:endParaRPr lang="en-US" sz="2600" dirty="0"/>
          </a:p>
          <a:p>
            <a:r>
              <a:rPr lang="en-US" sz="2600" dirty="0" smtClean="0"/>
              <a:t>PE associated with a body’s weight and height above the ground is called </a:t>
            </a:r>
            <a:r>
              <a:rPr lang="en-US" sz="2600" dirty="0" smtClean="0">
                <a:solidFill>
                  <a:srgbClr val="00B050"/>
                </a:solidFill>
              </a:rPr>
              <a:t>gravitational PE </a:t>
            </a: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rgbClr val="00B050"/>
                </a:solidFill>
              </a:rPr>
              <a:t>U</a:t>
            </a:r>
            <a:r>
              <a:rPr lang="en-US" b="1" dirty="0" smtClean="0">
                <a:solidFill>
                  <a:srgbClr val="00B050"/>
                </a:solidFill>
              </a:rPr>
              <a:t>grav</a:t>
            </a:r>
            <a:r>
              <a:rPr lang="en-US" sz="2600" dirty="0" smtClean="0"/>
              <a:t>).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573" y="409013"/>
            <a:ext cx="733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Physics of bungee jumping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43265"/>
            <a:ext cx="5354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altLang="en-US" sz="2600" dirty="0"/>
              <a:t>or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can think </a:t>
            </a:r>
            <a:r>
              <a:rPr lang="en-US" altLang="en-US" sz="2600" dirty="0" smtClean="0"/>
              <a:t>of energy as </a:t>
            </a:r>
            <a:r>
              <a:rPr lang="en-US" altLang="en-US" sz="2600" dirty="0"/>
              <a:t>being </a:t>
            </a:r>
            <a:endParaRPr lang="en-US" altLang="en-US" sz="2600" dirty="0" smtClean="0"/>
          </a:p>
          <a:p>
            <a:pPr lvl="1" algn="just"/>
            <a:r>
              <a:rPr lang="en-US" altLang="en-US" sz="2600" b="1" dirty="0" smtClean="0">
                <a:solidFill>
                  <a:srgbClr val="00B050"/>
                </a:solidFill>
              </a:rPr>
              <a:t>stored</a:t>
            </a:r>
            <a:r>
              <a:rPr lang="en-US" altLang="en-US" sz="2600" dirty="0" smtClean="0">
                <a:solidFill>
                  <a:srgbClr val="00B050"/>
                </a:solidFill>
              </a:rPr>
              <a:t> </a:t>
            </a:r>
            <a:r>
              <a:rPr lang="en-US" altLang="en-US" sz="2600" dirty="0">
                <a:solidFill>
                  <a:srgbClr val="00B050"/>
                </a:solidFill>
              </a:rPr>
              <a:t>and </a:t>
            </a:r>
            <a:r>
              <a:rPr lang="en-US" altLang="en-US" sz="2600" b="1" i="1" dirty="0" smtClean="0">
                <a:solidFill>
                  <a:srgbClr val="00B050"/>
                </a:solidFill>
              </a:rPr>
              <a:t>transformed </a:t>
            </a:r>
            <a:r>
              <a:rPr lang="en-US" altLang="en-US" sz="2600" dirty="0" smtClean="0"/>
              <a:t>from one </a:t>
            </a:r>
            <a:r>
              <a:rPr lang="en-US" altLang="en-US" sz="2600" dirty="0"/>
              <a:t>form to another</a:t>
            </a:r>
            <a:endParaRPr lang="en-US" sz="2600" dirty="0"/>
          </a:p>
        </p:txBody>
      </p:sp>
      <p:sp>
        <p:nvSpPr>
          <p:cNvPr id="7" name="Minus 6"/>
          <p:cNvSpPr/>
          <p:nvPr/>
        </p:nvSpPr>
        <p:spPr>
          <a:xfrm>
            <a:off x="-683045" y="998546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39" y="520054"/>
            <a:ext cx="4527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Gravitational potential </a:t>
            </a:r>
            <a:r>
              <a:rPr lang="en-US" sz="2800" dirty="0"/>
              <a:t>e</a:t>
            </a:r>
            <a:r>
              <a:rPr lang="en-US" sz="2800" dirty="0" smtClean="0"/>
              <a:t>nergy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15" y="1397728"/>
            <a:ext cx="3247685" cy="3247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198" y="204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85338" y="1397728"/>
            <a:ext cx="2782663" cy="3469002"/>
            <a:chOff x="4775811" y="966864"/>
            <a:chExt cx="2962156" cy="35059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25388" y="4472848"/>
              <a:ext cx="194998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25388" y="1518491"/>
              <a:ext cx="1156771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946573" y="1518491"/>
              <a:ext cx="0" cy="1191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946573" y="3283027"/>
              <a:ext cx="0" cy="1189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75811" y="2675263"/>
              <a:ext cx="3415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C00000"/>
                  </a:solidFill>
                  <a:latin typeface="Bell MT" panose="02020503060305020303" pitchFamily="18" charset="0"/>
                </a:rPr>
                <a:t>y</a:t>
              </a:r>
              <a:endParaRPr lang="en-US" sz="2600" dirty="0">
                <a:solidFill>
                  <a:srgbClr val="C00000"/>
                </a:solidFill>
                <a:latin typeface="Bell MT" panose="02020503060305020303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24" y="966864"/>
              <a:ext cx="628880" cy="6288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59551" y="1822440"/>
              <a:ext cx="12784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solidFill>
                    <a:srgbClr val="00B0F0"/>
                  </a:solidFill>
                </a:rPr>
                <a:t>F</a:t>
              </a:r>
              <a:r>
                <a:rPr lang="en-US" dirty="0" err="1" smtClean="0">
                  <a:solidFill>
                    <a:srgbClr val="00B0F0"/>
                  </a:solidFill>
                </a:rPr>
                <a:t>g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sz="2600" dirty="0" smtClean="0">
                  <a:solidFill>
                    <a:srgbClr val="00B0F0"/>
                  </a:solidFill>
                </a:rPr>
                <a:t>= mg</a:t>
              </a:r>
              <a:endParaRPr lang="en-US" sz="2600" dirty="0">
                <a:solidFill>
                  <a:srgbClr val="00B0F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5" idx="2"/>
            </p:cNvCxnSpPr>
            <p:nvPr/>
          </p:nvCxnSpPr>
          <p:spPr>
            <a:xfrm>
              <a:off x="6316564" y="1595744"/>
              <a:ext cx="7118" cy="453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9066" y="2390097"/>
                <a:ext cx="421358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err="1" smtClean="0">
                    <a:solidFill>
                      <a:srgbClr val="FF0000"/>
                    </a:solidFill>
                  </a:rPr>
                  <a:t>W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grav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=Fs cos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= mg.</a:t>
                </a:r>
                <a:r>
                  <a:rPr lang="en-US" sz="2600" dirty="0" smtClean="0">
                    <a:solidFill>
                      <a:schemeClr val="accent2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y</a:t>
                </a:r>
                <a:r>
                  <a:rPr lang="en-US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.1</a:t>
                </a:r>
                <a:r>
                  <a:rPr lang="en-US" sz="2600" dirty="0" smtClean="0"/>
                  <a:t>= 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mg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y</a:t>
                </a:r>
                <a:endParaRPr lang="en-US" sz="26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6" y="2390097"/>
                <a:ext cx="4213589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2605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34278" y="144209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600" dirty="0"/>
              <a:t>Work done by gravity to move the body</a:t>
            </a:r>
          </a:p>
          <a:p>
            <a:pPr algn="just"/>
            <a:r>
              <a:rPr lang="en-US" sz="2600" dirty="0" smtClean="0"/>
              <a:t>to </a:t>
            </a:r>
            <a:r>
              <a:rPr lang="en-US" sz="2600" dirty="0"/>
              <a:t>the ground,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977" y="3385543"/>
            <a:ext cx="38357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Gravitational PE associated</a:t>
            </a:r>
          </a:p>
          <a:p>
            <a:r>
              <a:rPr lang="en-US" sz="2600" dirty="0" smtClean="0"/>
              <a:t> with a body, </a:t>
            </a:r>
            <a:endParaRPr lang="en-US" sz="2600" dirty="0"/>
          </a:p>
        </p:txBody>
      </p:sp>
      <p:sp>
        <p:nvSpPr>
          <p:cNvPr id="33" name="Rectangle 32"/>
          <p:cNvSpPr/>
          <p:nvPr/>
        </p:nvSpPr>
        <p:spPr>
          <a:xfrm>
            <a:off x="2809302" y="4578341"/>
            <a:ext cx="2343354" cy="4924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 </a:t>
            </a:r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-672028" y="1059203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419" y="381705"/>
            <a:ext cx="4527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Gravitational potential energy</a:t>
            </a:r>
            <a:endParaRPr lang="en-US" sz="2800" dirty="0"/>
          </a:p>
        </p:txBody>
      </p:sp>
      <p:pic>
        <p:nvPicPr>
          <p:cNvPr id="4" name="Picture 4" descr="07_Figure0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8496011" y="400081"/>
            <a:ext cx="3519719" cy="60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419" y="1212258"/>
            <a:ext cx="58544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Work done by gravitational force to make </a:t>
            </a:r>
          </a:p>
          <a:p>
            <a:r>
              <a:rPr lang="en-US" sz="2600" dirty="0" smtClean="0"/>
              <a:t>a displacement from y1 to y2,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6266" y="2187725"/>
                <a:ext cx="6521985" cy="52501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sz="26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6" y="2187725"/>
                <a:ext cx="6521985" cy="525016"/>
              </a:xfrm>
              <a:prstGeom prst="rect">
                <a:avLst/>
              </a:prstGeom>
              <a:blipFill rotWithShape="0">
                <a:blip r:embed="rId4"/>
                <a:stretch>
                  <a:fillRect t="-7955" b="-215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47449" y="3186570"/>
                <a:ext cx="2981072" cy="525016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𝑔𝑟𝑎𝑣</m:t>
                              </m:r>
                            </m:sub>
                          </m:sSub>
                          <m: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49" y="3186570"/>
                <a:ext cx="2981072" cy="525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2419" y="4182679"/>
            <a:ext cx="890429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Reason for the </a:t>
            </a:r>
            <a:r>
              <a:rPr lang="en-US" sz="3200" b="1" dirty="0" smtClean="0">
                <a:solidFill>
                  <a:srgbClr val="00B050"/>
                </a:solidFill>
              </a:rPr>
              <a:t>-</a:t>
            </a:r>
            <a:r>
              <a:rPr lang="en-US" sz="2600" b="1" dirty="0" err="1" smtClean="0">
                <a:solidFill>
                  <a:srgbClr val="00B050"/>
                </a:solidFill>
              </a:rPr>
              <a:t>ve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sign,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when the body moves up, work done by gravity is negative </a:t>
            </a:r>
          </a:p>
          <a:p>
            <a:r>
              <a:rPr lang="en-US" sz="2600" dirty="0" smtClean="0"/>
              <a:t>      and the gravitational PE increases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when the body moves down, gravity does positive work, and </a:t>
            </a:r>
          </a:p>
          <a:p>
            <a:r>
              <a:rPr lang="en-US" sz="2600" dirty="0" smtClean="0"/>
              <a:t>      the gravitational PE decreases</a:t>
            </a:r>
            <a:endParaRPr lang="en-US" sz="2600" dirty="0"/>
          </a:p>
        </p:txBody>
      </p:sp>
      <p:sp>
        <p:nvSpPr>
          <p:cNvPr id="9" name="Minus 8"/>
          <p:cNvSpPr/>
          <p:nvPr/>
        </p:nvSpPr>
        <p:spPr>
          <a:xfrm>
            <a:off x="-903383" y="969094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85" y="1071241"/>
            <a:ext cx="115236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/>
              <a:t>The total </a:t>
            </a:r>
            <a:r>
              <a:rPr lang="en-US" altLang="en-US" sz="2600" i="1" dirty="0">
                <a:solidFill>
                  <a:srgbClr val="00B050"/>
                </a:solidFill>
              </a:rPr>
              <a:t>mechanical energy</a:t>
            </a:r>
            <a:r>
              <a:rPr lang="en-US" altLang="en-US" sz="2600" dirty="0">
                <a:solidFill>
                  <a:srgbClr val="00B050"/>
                </a:solidFill>
              </a:rPr>
              <a:t> </a:t>
            </a:r>
            <a:r>
              <a:rPr lang="en-US" altLang="en-US" sz="2600" dirty="0"/>
              <a:t>of a system is the </a:t>
            </a:r>
            <a:r>
              <a:rPr lang="en-US" altLang="en-US" sz="2600" b="1" dirty="0">
                <a:solidFill>
                  <a:srgbClr val="00B050"/>
                </a:solidFill>
              </a:rPr>
              <a:t>sum</a:t>
            </a:r>
            <a:r>
              <a:rPr lang="en-US" altLang="en-US" sz="2600" dirty="0"/>
              <a:t> of its </a:t>
            </a:r>
            <a:r>
              <a:rPr lang="en-US" altLang="en-US" sz="2600" dirty="0">
                <a:solidFill>
                  <a:srgbClr val="00B050"/>
                </a:solidFill>
              </a:rPr>
              <a:t>kinetic energy </a:t>
            </a:r>
            <a:r>
              <a:rPr lang="en-US" altLang="en-US" sz="2600" dirty="0"/>
              <a:t>and </a:t>
            </a:r>
            <a:r>
              <a:rPr lang="en-US" altLang="en-US" sz="2600" dirty="0">
                <a:solidFill>
                  <a:srgbClr val="00B050"/>
                </a:solidFill>
              </a:rPr>
              <a:t>potential energy</a:t>
            </a:r>
            <a:r>
              <a:rPr lang="en-US" altLang="en-US" sz="2600" dirty="0"/>
              <a:t>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/>
              <a:t>A quantity that always has the same value is called a </a:t>
            </a:r>
            <a:r>
              <a:rPr lang="en-US" altLang="en-US" sz="2600" b="1" i="1" dirty="0">
                <a:solidFill>
                  <a:srgbClr val="00B050"/>
                </a:solidFill>
              </a:rPr>
              <a:t>conserved</a:t>
            </a:r>
            <a:r>
              <a:rPr lang="en-US" altLang="en-US" sz="2600" dirty="0"/>
              <a:t> quantity.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/>
              <a:t>When only the force of gravity does work on a system, the total mechanical energy of that system is conserved.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43" y="341523"/>
            <a:ext cx="95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Conservation of </a:t>
            </a:r>
            <a:r>
              <a:rPr lang="en-US" sz="2800" dirty="0"/>
              <a:t>mechanical energy</a:t>
            </a:r>
            <a:r>
              <a:rPr lang="en-US" sz="2800" dirty="0" smtClean="0"/>
              <a:t>: when </a:t>
            </a:r>
            <a:r>
              <a:rPr lang="en-US" sz="2800" dirty="0"/>
              <a:t>gravity only does work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1851" y="2885297"/>
                <a:ext cx="9742311" cy="32985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𝑜𝑛𝑙𝑦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𝑔𝑟𝑎𝑣𝑖𝑡𝑦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𝑤𝑜𝑟𝑘𝑠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𝑠𝑦𝑠𝑡𝑒𝑚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600" b="0" i="1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𝒘𝒐𝒓𝒌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𝒆𝒏𝒆𝒓𝒈𝒚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𝒕𝒉𝒆𝒐𝒓𝒆𝒎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600" b="0" i="1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𝑤𝑜𝑟𝑘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𝑑𝑜𝑛𝑒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𝑏𝑜𝑑𝑦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𝐾𝐸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𝑏𝑜𝑑𝑦</m:t>
                    </m:r>
                    <m:r>
                      <a:rPr lang="en-US" sz="2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6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600" b="0" i="1" dirty="0" smtClean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𝑔𝑟𝑎𝑣</m:t>
                              </m:r>
                              <m: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𝑔𝑟𝑎𝑣</m:t>
                              </m:r>
                              <m:r>
                                <a:rPr lang="en-US" sz="2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𝑔𝑟𝑎𝑣</m:t>
                          </m:r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𝑔𝑟𝑎𝑣</m:t>
                          </m:r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b="0" i="1" dirty="0" smtClean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𝑐𝑜𝑛𝑠𝑡𝑎𝑛𝑡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51" y="2885297"/>
                <a:ext cx="9742311" cy="3298595"/>
              </a:xfrm>
              <a:prstGeom prst="rect">
                <a:avLst/>
              </a:prstGeom>
              <a:blipFill rotWithShape="0">
                <a:blip r:embed="rId2"/>
                <a:stretch>
                  <a:fillRect b="-5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inus 6"/>
          <p:cNvSpPr/>
          <p:nvPr/>
        </p:nvSpPr>
        <p:spPr>
          <a:xfrm>
            <a:off x="-1013553" y="886115"/>
            <a:ext cx="13043971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7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>
            <a:fillRect/>
          </a:stretch>
        </p:blipFill>
        <p:spPr bwMode="auto">
          <a:xfrm>
            <a:off x="88135" y="4087118"/>
            <a:ext cx="8342693" cy="2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67" y="1476401"/>
            <a:ext cx="3639133" cy="5381599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679917" y="-241508"/>
            <a:ext cx="3996387" cy="4178421"/>
            <a:chOff x="3443003" y="-140193"/>
            <a:chExt cx="3996387" cy="4178421"/>
          </a:xfrm>
        </p:grpSpPr>
        <p:grpSp>
          <p:nvGrpSpPr>
            <p:cNvPr id="14" name="Group 13"/>
            <p:cNvGrpSpPr/>
            <p:nvPr/>
          </p:nvGrpSpPr>
          <p:grpSpPr>
            <a:xfrm>
              <a:off x="3583486" y="2969731"/>
              <a:ext cx="3855904" cy="374574"/>
              <a:chOff x="3470313" y="2622619"/>
              <a:chExt cx="4759287" cy="374574"/>
            </a:xfrm>
          </p:grpSpPr>
          <p:sp>
            <p:nvSpPr>
              <p:cNvPr id="12" name="Minus 11"/>
              <p:cNvSpPr/>
              <p:nvPr/>
            </p:nvSpPr>
            <p:spPr>
              <a:xfrm>
                <a:off x="3470313" y="2732183"/>
                <a:ext cx="4759287" cy="176270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</a:t>
                </a:r>
                <a:endParaRPr lang="en-US" dirty="0"/>
              </a:p>
            </p:txBody>
          </p:sp>
          <p:sp>
            <p:nvSpPr>
              <p:cNvPr id="13" name="Flowchart: Extract 12"/>
              <p:cNvSpPr/>
              <p:nvPr/>
            </p:nvSpPr>
            <p:spPr>
              <a:xfrm rot="5400000">
                <a:off x="7510750" y="2719017"/>
                <a:ext cx="374574" cy="18177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6200000">
              <a:off x="2181766" y="1600472"/>
              <a:ext cx="3855904" cy="374574"/>
              <a:chOff x="3470313" y="2622619"/>
              <a:chExt cx="4759287" cy="374574"/>
            </a:xfrm>
          </p:grpSpPr>
          <p:sp>
            <p:nvSpPr>
              <p:cNvPr id="19" name="Minus 18"/>
              <p:cNvSpPr/>
              <p:nvPr/>
            </p:nvSpPr>
            <p:spPr>
              <a:xfrm>
                <a:off x="3470313" y="2732183"/>
                <a:ext cx="4759287" cy="176270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</a:t>
                </a:r>
                <a:endParaRPr lang="en-US" dirty="0"/>
              </a:p>
            </p:txBody>
          </p:sp>
          <p:sp>
            <p:nvSpPr>
              <p:cNvPr id="20" name="Flowchart: Extract 19"/>
              <p:cNvSpPr/>
              <p:nvPr/>
            </p:nvSpPr>
            <p:spPr>
              <a:xfrm rot="5400000">
                <a:off x="7510750" y="2719017"/>
                <a:ext cx="374574" cy="18177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368796" y="3391897"/>
              <a:ext cx="27487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HEIGHT</a:t>
              </a:r>
            </a:p>
            <a:p>
              <a:r>
                <a:rPr lang="en-US" b="1" dirty="0" smtClean="0"/>
                <a:t>(ABOVE REFERENCE LEVEL)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3154659" y="2079955"/>
              <a:ext cx="9537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ENERGY</a:t>
              </a:r>
              <a:endParaRPr lang="en-US" b="1" dirty="0"/>
            </a:p>
          </p:txBody>
        </p:sp>
        <p:sp>
          <p:nvSpPr>
            <p:cNvPr id="24" name="Right Arrow 23"/>
            <p:cNvSpPr/>
            <p:nvPr/>
          </p:nvSpPr>
          <p:spPr>
            <a:xfrm rot="16200000">
              <a:off x="3124457" y="1204185"/>
              <a:ext cx="968408" cy="45719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462561" y="3420278"/>
              <a:ext cx="1366091" cy="325373"/>
              <a:chOff x="5177928" y="3389689"/>
              <a:chExt cx="1366091" cy="325373"/>
            </a:xfrm>
          </p:grpSpPr>
          <p:sp>
            <p:nvSpPr>
              <p:cNvPr id="22" name="Right Arrow 21"/>
              <p:cNvSpPr/>
              <p:nvPr/>
            </p:nvSpPr>
            <p:spPr>
              <a:xfrm>
                <a:off x="5177928" y="3537487"/>
                <a:ext cx="1255923" cy="4571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Merge 24"/>
              <p:cNvSpPr/>
              <p:nvPr/>
            </p:nvSpPr>
            <p:spPr>
              <a:xfrm rot="5400000" flipV="1">
                <a:off x="6304515" y="3475558"/>
                <a:ext cx="325373" cy="153635"/>
              </a:xfrm>
              <a:prstGeom prst="flowChartMerg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Merge 25"/>
            <p:cNvSpPr/>
            <p:nvPr/>
          </p:nvSpPr>
          <p:spPr>
            <a:xfrm flipV="1">
              <a:off x="3443003" y="729710"/>
              <a:ext cx="325373" cy="140591"/>
            </a:xfrm>
            <a:prstGeom prst="flowChartMerg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2226" y="317078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h=0</a:t>
              </a:r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079459" y="3057480"/>
              <a:ext cx="123746" cy="17627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54605" y="3068883"/>
              <a:ext cx="123746" cy="17627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5398" y="32027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4160614" y="1396474"/>
              <a:ext cx="2309913" cy="178499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4141332" y="1400958"/>
              <a:ext cx="2178931" cy="175606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141332" y="1396474"/>
              <a:ext cx="2348477" cy="44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894742" y="2546689"/>
              <a:ext cx="661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K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65004" y="2574828"/>
              <a:ext cx="661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40764" y="1026377"/>
              <a:ext cx="12875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E </a:t>
              </a:r>
              <a:r>
                <a:rPr lang="en-US" sz="2400" b="1" dirty="0" smtClean="0"/>
                <a:t>= </a:t>
              </a:r>
              <a:r>
                <a:rPr lang="en-US" sz="2400" b="1" dirty="0" smtClean="0">
                  <a:solidFill>
                    <a:srgbClr val="FFC000"/>
                  </a:solidFill>
                </a:rPr>
                <a:t>U </a:t>
              </a:r>
              <a:r>
                <a:rPr lang="en-US" sz="2400" b="1" dirty="0" smtClean="0"/>
                <a:t>+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8262" y="87961"/>
            <a:ext cx="4659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Conservation of energy: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hen gravity only does work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954" y="2344097"/>
            <a:ext cx="48522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B0F0"/>
                </a:solidFill>
              </a:rPr>
              <a:t>Variation of K, U and E with 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height of a body above the ground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32" name="Minus 31"/>
          <p:cNvSpPr/>
          <p:nvPr/>
        </p:nvSpPr>
        <p:spPr>
          <a:xfrm flipV="1">
            <a:off x="-306656" y="1083073"/>
            <a:ext cx="505797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7</a:t>
            </a:fld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899282" y="1345958"/>
            <a:ext cx="1647631" cy="11072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39" y="65576"/>
            <a:ext cx="5927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Conservation of energy: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hen forces other than gravity do work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745307" y="1570135"/>
            <a:ext cx="6880639" cy="4631670"/>
            <a:chOff x="5921577" y="1603185"/>
            <a:chExt cx="6880639" cy="46316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577" y="1603185"/>
              <a:ext cx="6175560" cy="4631670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>
              <a:off x="11226189" y="4241493"/>
              <a:ext cx="290726" cy="755116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 rot="10800000">
              <a:off x="11226189" y="3122820"/>
              <a:ext cx="290726" cy="56783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38250" y="5015567"/>
              <a:ext cx="1957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displacement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92057" y="3237649"/>
              <a:ext cx="141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 </a:t>
              </a:r>
              <a:r>
                <a:rPr lang="en-US" sz="1400" dirty="0" smtClean="0">
                  <a:solidFill>
                    <a:schemeClr val="bg1"/>
                  </a:solidFill>
                </a:rPr>
                <a:t>other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6108" y="1507251"/>
                <a:ext cx="3829190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𝑜𝑡h𝑒𝑟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08" y="1507251"/>
                <a:ext cx="3829190" cy="465897"/>
              </a:xfrm>
              <a:prstGeom prst="rect">
                <a:avLst/>
              </a:prstGeom>
              <a:blipFill rotWithShape="0">
                <a:blip r:embed="rId4"/>
                <a:stretch>
                  <a:fillRect t="-22078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039" y="2294241"/>
                <a:ext cx="550067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𝑜𝑡h𝑒𝑟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9" y="2294241"/>
                <a:ext cx="5500673" cy="465897"/>
              </a:xfrm>
              <a:prstGeom prst="rect">
                <a:avLst/>
              </a:prstGeom>
              <a:blipFill rotWithShape="0">
                <a:blip r:embed="rId5"/>
                <a:stretch>
                  <a:fillRect t="-22078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5175" y="3081231"/>
            <a:ext cx="51516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The work done by all forces other than the gravitational force equals the change in the total mechanical energy E of the system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309253"/>
                <a:ext cx="578914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600" dirty="0"/>
                  <a:t>w</a:t>
                </a:r>
                <a:r>
                  <a:rPr lang="en-US" sz="2600" dirty="0" smtClean="0"/>
                  <a:t>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𝑜𝑡h𝑒𝑟</m:t>
                        </m:r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600" dirty="0" smtClean="0"/>
                  <a:t> is positive, E increases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600" dirty="0"/>
                  <a:t>w</a:t>
                </a:r>
                <a:r>
                  <a:rPr lang="en-US" sz="2600" dirty="0" smtClean="0"/>
                  <a:t>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𝑜𝑡h𝑒𝑟</m:t>
                        </m:r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600" dirty="0" smtClean="0"/>
                  <a:t> is negative, E decreases</a:t>
                </a:r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9253"/>
                <a:ext cx="5789149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1895" t="-6849" r="-842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5658712" y="5518666"/>
            <a:ext cx="1355952" cy="473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Minus 14"/>
          <p:cNvSpPr/>
          <p:nvPr/>
        </p:nvSpPr>
        <p:spPr>
          <a:xfrm>
            <a:off x="-969484" y="1061246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7_Figure08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>
            <a:fillRect/>
          </a:stretch>
        </p:blipFill>
        <p:spPr bwMode="auto">
          <a:xfrm>
            <a:off x="5732095" y="2410014"/>
            <a:ext cx="6459905" cy="366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50" y="914095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en-US" altLang="en-US" sz="2600" dirty="0"/>
              <a:t>Two identical balls leave from the same height with the same speed but at different angles</a:t>
            </a:r>
            <a:r>
              <a:rPr lang="en-US" altLang="en-US" sz="2600" dirty="0" smtClean="0"/>
              <a:t>.</a:t>
            </a:r>
          </a:p>
          <a:p>
            <a:pPr lvl="1" algn="just"/>
            <a:endParaRPr lang="en-US" altLang="en-US" sz="2800" dirty="0"/>
          </a:p>
          <a:p>
            <a:pPr lvl="1" algn="just"/>
            <a:endParaRPr lang="en-US" alt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4684" y="269780"/>
            <a:ext cx="4125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Energy in projectile motion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9247" y="2410014"/>
            <a:ext cx="66109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When the path is slanted or curved, work done</a:t>
            </a:r>
          </a:p>
          <a:p>
            <a:r>
              <a:rPr lang="en-US" sz="2600" dirty="0" smtClean="0"/>
              <a:t> by gravity is the same as though the body had</a:t>
            </a:r>
          </a:p>
          <a:p>
            <a:r>
              <a:rPr lang="en-US" sz="2600" dirty="0" smtClean="0"/>
              <a:t> been displaced vertically to a distance without</a:t>
            </a:r>
          </a:p>
          <a:p>
            <a:r>
              <a:rPr lang="en-US" sz="2600" dirty="0" smtClean="0"/>
              <a:t> any horizontal displacement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19247" y="4580274"/>
            <a:ext cx="504945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600" dirty="0" smtClean="0"/>
              <a:t>Thus the speed of a projectile </a:t>
            </a:r>
          </a:p>
          <a:p>
            <a:pPr algn="just"/>
            <a:r>
              <a:rPr lang="en-US" sz="2600" dirty="0" smtClean="0"/>
              <a:t>at a given elevation h is always </a:t>
            </a:r>
          </a:p>
          <a:p>
            <a:pPr algn="just"/>
            <a:r>
              <a:rPr lang="en-US" sz="2600" dirty="0" smtClean="0"/>
              <a:t>the same, if we ignore air resistance</a:t>
            </a:r>
            <a:endParaRPr lang="en-US" sz="2600" dirty="0"/>
          </a:p>
        </p:txBody>
      </p:sp>
      <p:sp>
        <p:nvSpPr>
          <p:cNvPr id="7" name="Minus 6"/>
          <p:cNvSpPr/>
          <p:nvPr/>
        </p:nvSpPr>
        <p:spPr>
          <a:xfrm>
            <a:off x="-704078" y="807828"/>
            <a:ext cx="8857562" cy="4571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A74-C379-4205-8959-4BDE6AF0C8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1116</Words>
  <Application>Microsoft Office PowerPoint</Application>
  <PresentationFormat>Custom</PresentationFormat>
  <Paragraphs>154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Sharafudeen Naduvil Valappil</dc:creator>
  <cp:lastModifiedBy>ss</cp:lastModifiedBy>
  <cp:revision>143</cp:revision>
  <dcterms:created xsi:type="dcterms:W3CDTF">2016-04-17T13:25:50Z</dcterms:created>
  <dcterms:modified xsi:type="dcterms:W3CDTF">2016-06-17T11:28:55Z</dcterms:modified>
</cp:coreProperties>
</file>